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3" r:id="rId13"/>
    <p:sldId id="268" r:id="rId14"/>
    <p:sldId id="269" r:id="rId15"/>
    <p:sldId id="270" r:id="rId16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5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062"/>
    <a:srgbClr val="2500AC"/>
    <a:srgbClr val="F34F90"/>
    <a:srgbClr val="000ADA"/>
    <a:srgbClr val="F0BCA3"/>
    <a:srgbClr val="F8DAE8"/>
    <a:srgbClr val="DF7F92"/>
    <a:srgbClr val="F0F0F0"/>
    <a:srgbClr val="56738A"/>
    <a:srgbClr val="1B2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40" d="100"/>
          <a:sy n="40" d="100"/>
        </p:scale>
        <p:origin x="1230" y="30"/>
      </p:cViewPr>
      <p:guideLst>
        <p:guide orient="horz" pos="405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4F081-A9C7-4A27-B4E7-F6B8F9627901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090A6-421D-4D76-82A4-93AC47060B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298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D529B-1F76-483C-AC88-88DF6041E1AF}" type="datetime1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39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047B2-0390-4586-BFA0-F1BA517CEFD4}" type="datetime1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0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645A-F8C0-4C9E-AE41-08BB18C625E7}" type="datetime1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8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B13B-AF8D-4EBA-A695-F3101DF16950}" type="datetime1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518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DCCE-2DF3-4559-9A8F-DA46E3F996D9}" type="datetime1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79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3547F-ED7D-4BD6-8505-B620FE4ADE96}" type="datetime1">
              <a:rPr lang="pt-BR" smtClean="0"/>
              <a:t>03/11/2025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62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D68E-C1AB-439F-A8A4-57FA74024B95}" type="datetime1">
              <a:rPr lang="pt-BR" smtClean="0"/>
              <a:t>03/11/2025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12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D8F8E-F11D-4A7A-B08A-9BBA10C08048}" type="datetime1">
              <a:rPr lang="pt-BR" smtClean="0"/>
              <a:t>03/11/2025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3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44EA-B111-480E-9BC3-F31D6AAE865E}" type="datetime1">
              <a:rPr lang="pt-BR" smtClean="0"/>
              <a:t>03/11/2025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658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45BE2-0E00-4A09-9FB6-D8634D8DB363}" type="datetime1">
              <a:rPr lang="pt-BR" smtClean="0"/>
              <a:t>03/11/2025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28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FA0C-CFED-4F8F-8E48-836940B851A2}" type="datetime1">
              <a:rPr lang="pt-BR" smtClean="0"/>
              <a:t>03/11/2025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71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E9099-A401-4B6C-BF64-6249C7EBA0BD}" type="datetime1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Outubro Rosa - Lívia Louzada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8C25-58CE-4DBE-ADCF-68D8156B0F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LiviaLouzada/Criando_um_Ebook_com_IAs_Generativas.gi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D713E2-209E-1EE7-D8C5-C277DDD9A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9" r="14228"/>
          <a:stretch>
            <a:fillRect/>
          </a:stretch>
        </p:blipFill>
        <p:spPr>
          <a:xfrm>
            <a:off x="0" y="0"/>
            <a:ext cx="9601200" cy="12822280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311258-72EE-E59B-795B-B78BB331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19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28B4A-3040-BCFB-B91C-AF48D96EC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F629FFD7-14E7-DEBF-1005-4F3DFF177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4AF7A94-CB73-48E4-75B8-6890A07E4115}"/>
              </a:ext>
            </a:extLst>
          </p:cNvPr>
          <p:cNvSpPr txBox="1"/>
          <p:nvPr/>
        </p:nvSpPr>
        <p:spPr>
          <a:xfrm>
            <a:off x="1187245" y="6177243"/>
            <a:ext cx="7226709" cy="22159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pt-BR" b="1" dirty="0">
              <a:solidFill>
                <a:srgbClr val="150062"/>
              </a:solidFill>
            </a:endParaRPr>
          </a:p>
          <a:p>
            <a:pPr algn="ctr"/>
            <a:r>
              <a:rPr lang="pt-BR" sz="60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APOIAR TAMBÉM É CUIDAR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7684B9B-4884-707E-1200-7FFD5952A390}"/>
              </a:ext>
            </a:extLst>
          </p:cNvPr>
          <p:cNvSpPr txBox="1"/>
          <p:nvPr/>
        </p:nvSpPr>
        <p:spPr>
          <a:xfrm>
            <a:off x="1187244" y="6400800"/>
            <a:ext cx="7226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150062"/>
                </a:solidFill>
              </a:rPr>
              <a:t>APOIAR TAMBÉM É CUIDAR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3E6B637-E0D8-3BCF-B3A0-C1120AEE2797}"/>
              </a:ext>
            </a:extLst>
          </p:cNvPr>
          <p:cNvSpPr txBox="1"/>
          <p:nvPr/>
        </p:nvSpPr>
        <p:spPr>
          <a:xfrm>
            <a:off x="2029337" y="1707207"/>
            <a:ext cx="593417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05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786A95-985D-B849-748F-BFE5EFC24B6D}"/>
              </a:ext>
            </a:extLst>
          </p:cNvPr>
          <p:cNvSpPr/>
          <p:nvPr/>
        </p:nvSpPr>
        <p:spPr>
          <a:xfrm>
            <a:off x="1187245" y="9017000"/>
            <a:ext cx="7226709" cy="101600"/>
          </a:xfrm>
          <a:prstGeom prst="rect">
            <a:avLst/>
          </a:prstGeom>
          <a:solidFill>
            <a:srgbClr val="F0BCA3"/>
          </a:solidFill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F66B5B-4547-DE98-6BBC-7003A15D6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B67E298-E18F-78B4-7965-33271F51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695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9171E-9F4B-6A97-622E-311D68FAD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932A91-D28B-F930-5882-232AD32C3C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7570" r="20236" b="7369"/>
          <a:stretch>
            <a:fillRect/>
          </a:stretch>
        </p:blipFill>
        <p:spPr>
          <a:xfrm>
            <a:off x="0" y="1"/>
            <a:ext cx="9601200" cy="128016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68C224-BA52-97DF-F08C-17F4F70E201B}"/>
              </a:ext>
            </a:extLst>
          </p:cNvPr>
          <p:cNvSpPr txBox="1"/>
          <p:nvPr/>
        </p:nvSpPr>
        <p:spPr>
          <a:xfrm>
            <a:off x="1212272" y="2122706"/>
            <a:ext cx="717665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Outubro Rosa não é apenas sobre quem enfrenta o câncer, mas sobre toda a rede de apoio: familiares, amigos e profissionais de saúde. Oferecer companhia, ouvir, conversar e ajudar em pequenas tarefas faz toda a diferença na recuperação emocional.</a:t>
            </a:r>
            <a:br>
              <a:rPr lang="pt-BR" sz="2400" dirty="0"/>
            </a:br>
            <a:br>
              <a:rPr lang="pt-BR" sz="2400" dirty="0"/>
            </a:br>
            <a:r>
              <a:rPr lang="pt-BR" sz="3200" dirty="0"/>
              <a:t>Exemplo real:</a:t>
            </a:r>
            <a:br>
              <a:rPr lang="pt-BR" sz="2400" dirty="0"/>
            </a:br>
            <a:br>
              <a:rPr lang="pt-BR" sz="2400" dirty="0"/>
            </a:br>
            <a:r>
              <a:rPr lang="pt-BR" sz="2400" dirty="0"/>
              <a:t>Carla organizou uma campanha no trabalho para arrecadar lenços e turbantes. A ação ajudou dezenas de mulheres em tratamento e motivou outras empresas a fazerem o mesmo.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8FC447-2587-0761-08A4-E5E77D15F8F9}"/>
              </a:ext>
            </a:extLst>
          </p:cNvPr>
          <p:cNvSpPr txBox="1"/>
          <p:nvPr/>
        </p:nvSpPr>
        <p:spPr>
          <a:xfrm>
            <a:off x="1212272" y="925371"/>
            <a:ext cx="71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APOIAR TAMBÉM É CUIDAR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DF33608-81B5-375C-FB94-D68C86822541}"/>
              </a:ext>
            </a:extLst>
          </p:cNvPr>
          <p:cNvSpPr/>
          <p:nvPr/>
        </p:nvSpPr>
        <p:spPr>
          <a:xfrm rot="16200000" flipV="1">
            <a:off x="383774" y="616351"/>
            <a:ext cx="1323440" cy="90738"/>
          </a:xfrm>
          <a:prstGeom prst="rect">
            <a:avLst/>
          </a:prstGeom>
          <a:noFill/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48BE58-7101-C360-3B2B-7F8C0AA83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E083C0-8EC7-4BA8-3C3F-311C3F39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11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362FCD7-5F0B-666C-D66D-0B3D380BA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98" y="7148130"/>
            <a:ext cx="5450702" cy="49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4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F1E07-8C3C-B7DB-D5C0-9D6C21B98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1B4D769F-97ED-FC99-3599-E9BFB9090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00A776-DA40-A1A3-0966-558EC54956BE}"/>
              </a:ext>
            </a:extLst>
          </p:cNvPr>
          <p:cNvSpPr txBox="1"/>
          <p:nvPr/>
        </p:nvSpPr>
        <p:spPr>
          <a:xfrm>
            <a:off x="1187245" y="6177243"/>
            <a:ext cx="7226709" cy="22159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pt-BR" b="1" dirty="0">
              <a:solidFill>
                <a:srgbClr val="150062"/>
              </a:solidFill>
            </a:endParaRPr>
          </a:p>
          <a:p>
            <a:pPr algn="ctr"/>
            <a:r>
              <a:rPr lang="pt-BR" sz="60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CUIDAR DE SI É UM ATO DE AMOR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F6A5D63-9B82-20AA-D40C-8B936BCCE563}"/>
              </a:ext>
            </a:extLst>
          </p:cNvPr>
          <p:cNvSpPr txBox="1"/>
          <p:nvPr/>
        </p:nvSpPr>
        <p:spPr>
          <a:xfrm>
            <a:off x="1187244" y="6535485"/>
            <a:ext cx="7226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150062"/>
                </a:solidFill>
              </a:rPr>
              <a:t>CUIDAR DE SI É UM ATO DE AMOR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B7B1CC-775A-4D18-62A2-A7467CFB4841}"/>
              </a:ext>
            </a:extLst>
          </p:cNvPr>
          <p:cNvSpPr txBox="1"/>
          <p:nvPr/>
        </p:nvSpPr>
        <p:spPr>
          <a:xfrm>
            <a:off x="2029337" y="1707207"/>
            <a:ext cx="5934176" cy="450892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06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5E8E915-C017-4F2D-E231-FDD12E6D0F1C}"/>
              </a:ext>
            </a:extLst>
          </p:cNvPr>
          <p:cNvSpPr/>
          <p:nvPr/>
        </p:nvSpPr>
        <p:spPr>
          <a:xfrm>
            <a:off x="1187245" y="9017000"/>
            <a:ext cx="7226709" cy="101600"/>
          </a:xfrm>
          <a:prstGeom prst="rect">
            <a:avLst/>
          </a:prstGeom>
          <a:solidFill>
            <a:srgbClr val="F0BCA3"/>
          </a:solidFill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62DEC7F-E22E-4884-CDC7-BBA97905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B87FA9-7E31-7D82-605A-603142E4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301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D2DB-A167-2FB5-8C80-A5B3387F8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7B8C969-E0EC-E4A4-6013-889D3D4F30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7570" r="20236" b="7369"/>
          <a:stretch>
            <a:fillRect/>
          </a:stretch>
        </p:blipFill>
        <p:spPr>
          <a:xfrm>
            <a:off x="0" y="1"/>
            <a:ext cx="9601200" cy="128016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A02734D-28B9-6711-1AEE-092610DBBC29}"/>
              </a:ext>
            </a:extLst>
          </p:cNvPr>
          <p:cNvSpPr txBox="1"/>
          <p:nvPr/>
        </p:nvSpPr>
        <p:spPr>
          <a:xfrm>
            <a:off x="1212272" y="2440220"/>
            <a:ext cx="71766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Outubro Rosa nos lembra que </a:t>
            </a:r>
            <a:r>
              <a:rPr lang="pt-BR" sz="2400" b="1" dirty="0"/>
              <a:t>o cuidado com o corpo é um gesto de amor próprio</a:t>
            </a:r>
            <a:r>
              <a:rPr lang="pt-BR" sz="2400" dirty="0"/>
              <a:t>.</a:t>
            </a:r>
            <a:br>
              <a:rPr lang="pt-BR" sz="2400" dirty="0"/>
            </a:br>
            <a:r>
              <a:rPr lang="pt-BR" sz="2400" dirty="0"/>
              <a:t>Reserve um tempo para você: marque seus exames, cuide da alimentação, movimente-se e celebre cada conquista.</a:t>
            </a:r>
          </a:p>
          <a:p>
            <a:endParaRPr lang="pt-BR" sz="2400" dirty="0"/>
          </a:p>
          <a:p>
            <a:r>
              <a:rPr lang="pt-BR" sz="3200" dirty="0"/>
              <a:t>Exemplo real:</a:t>
            </a:r>
            <a:br>
              <a:rPr lang="pt-BR" sz="2400" b="1" dirty="0"/>
            </a:br>
            <a:br>
              <a:rPr lang="pt-BR" sz="2400" dirty="0"/>
            </a:br>
            <a:r>
              <a:rPr lang="pt-BR" sz="2400" dirty="0"/>
              <a:t>Helena, 45 anos, costumava deixar sua saúde em segundo plano por causa da correria do dia a dia. Depois de participar de uma campanha do Outubro Rosa, ela criou o hábito de fazer check-ups anuais. Hoje, se sente mais segura e equilibrada.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5F27F4B-D112-4AE6-1758-6C3CF232D6B0}"/>
              </a:ext>
            </a:extLst>
          </p:cNvPr>
          <p:cNvSpPr txBox="1"/>
          <p:nvPr/>
        </p:nvSpPr>
        <p:spPr>
          <a:xfrm>
            <a:off x="1212272" y="925371"/>
            <a:ext cx="7176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CUIDAR DE SI É UM ATO DE AMOR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62A0648-FD77-9507-1D30-4F0BAF66373C}"/>
              </a:ext>
            </a:extLst>
          </p:cNvPr>
          <p:cNvSpPr/>
          <p:nvPr/>
        </p:nvSpPr>
        <p:spPr>
          <a:xfrm rot="16200000" flipV="1">
            <a:off x="383774" y="616351"/>
            <a:ext cx="1323440" cy="90738"/>
          </a:xfrm>
          <a:prstGeom prst="rect">
            <a:avLst/>
          </a:prstGeom>
          <a:noFill/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D53A29-7BBE-6716-0A15-9A597F929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A18C47-8DCF-277C-EDA1-B0E08A61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13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C2DD5F-B783-C0B0-0506-D876AA3ED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6394" r="29033"/>
          <a:stretch>
            <a:fillRect/>
          </a:stretch>
        </p:blipFill>
        <p:spPr>
          <a:xfrm>
            <a:off x="6244629" y="7429179"/>
            <a:ext cx="2160270" cy="4436010"/>
          </a:xfrm>
          <a:prstGeom prst="rect">
            <a:avLst/>
          </a:prstGeom>
        </p:spPr>
      </p:pic>
      <p:pic>
        <p:nvPicPr>
          <p:cNvPr id="1028" name="Picture 4" descr="Outubro-Rosa---Brasil">
            <a:extLst>
              <a:ext uri="{FF2B5EF4-FFF2-40B4-BE49-F238E27FC236}">
                <a16:creationId xmlns:a16="http://schemas.microsoft.com/office/drawing/2014/main" id="{5BE22DBF-9230-F35B-8E41-955D5DFE4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11241" r="3155" b="6892"/>
          <a:stretch>
            <a:fillRect/>
          </a:stretch>
        </p:blipFill>
        <p:spPr bwMode="auto">
          <a:xfrm>
            <a:off x="1371599" y="8991600"/>
            <a:ext cx="4782291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85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9B60D-6656-AF14-EE67-9442824F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DE12E35-1065-783D-45B6-7B4050DB8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BF5DCA8-09DD-BC10-5C4C-AF3FD9ED3C98}"/>
              </a:ext>
            </a:extLst>
          </p:cNvPr>
          <p:cNvSpPr txBox="1"/>
          <p:nvPr/>
        </p:nvSpPr>
        <p:spPr>
          <a:xfrm>
            <a:off x="695792" y="5100977"/>
            <a:ext cx="8345841" cy="14157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pt-BR" sz="2000" b="1" dirty="0">
              <a:solidFill>
                <a:srgbClr val="150062"/>
              </a:solidFill>
            </a:endParaRPr>
          </a:p>
          <a:p>
            <a:pPr algn="ctr"/>
            <a:r>
              <a:rPr lang="pt-BR" sz="66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AGRADECIMENTOS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CF0D2B9-A1BF-2B0F-C508-385E149497C1}"/>
              </a:ext>
            </a:extLst>
          </p:cNvPr>
          <p:cNvSpPr txBox="1"/>
          <p:nvPr/>
        </p:nvSpPr>
        <p:spPr>
          <a:xfrm>
            <a:off x="1187245" y="5408753"/>
            <a:ext cx="7226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150062"/>
                </a:solidFill>
              </a:rPr>
              <a:t>AGRADECIMENTOS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8F07DC6-C1B4-617D-B26C-6BCB6716A875}"/>
              </a:ext>
            </a:extLst>
          </p:cNvPr>
          <p:cNvSpPr/>
          <p:nvPr/>
        </p:nvSpPr>
        <p:spPr>
          <a:xfrm>
            <a:off x="1255357" y="6593371"/>
            <a:ext cx="7226709" cy="101600"/>
          </a:xfrm>
          <a:prstGeom prst="rect">
            <a:avLst/>
          </a:prstGeom>
          <a:solidFill>
            <a:srgbClr val="F0BCA3"/>
          </a:solidFill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508306-FDF9-7B5C-31C2-58D91693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B8A6350-4A82-5109-5F95-448A8A33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07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132E2-7A7B-DBF4-B2BB-082543CAC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7B3DCBB2-2E44-0067-1374-0D7EF431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7570" r="20236" b="7369"/>
          <a:stretch>
            <a:fillRect/>
          </a:stretch>
        </p:blipFill>
        <p:spPr>
          <a:xfrm>
            <a:off x="0" y="1"/>
            <a:ext cx="9601200" cy="128016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145973A-A94B-B9F2-A4C1-BC4133BEA996}"/>
              </a:ext>
            </a:extLst>
          </p:cNvPr>
          <p:cNvSpPr txBox="1"/>
          <p:nvPr/>
        </p:nvSpPr>
        <p:spPr>
          <a:xfrm>
            <a:off x="1212272" y="2440220"/>
            <a:ext cx="71766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Esse e-book foi gerado por IA, e diagramado por humano. </a:t>
            </a:r>
          </a:p>
          <a:p>
            <a:r>
              <a:rPr lang="pt-BR" sz="2400" dirty="0"/>
              <a:t>O passo a passo se encontra em meu github.</a:t>
            </a:r>
          </a:p>
          <a:p>
            <a:br>
              <a:rPr lang="pt-BR" sz="2400" b="1" dirty="0"/>
            </a:br>
            <a:br>
              <a:rPr lang="pt-BR" sz="2400" dirty="0"/>
            </a:br>
            <a:r>
              <a:rPr lang="pt-BR" sz="2400" dirty="0"/>
              <a:t>Esse conteúdo não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2C350AE-7D0B-8CF8-59E9-C068F97442D7}"/>
              </a:ext>
            </a:extLst>
          </p:cNvPr>
          <p:cNvSpPr txBox="1"/>
          <p:nvPr/>
        </p:nvSpPr>
        <p:spPr>
          <a:xfrm>
            <a:off x="1212272" y="925371"/>
            <a:ext cx="71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OBRIGADO POR LER ATÉ AQUI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A4A2683-2B2E-BA5A-5C92-889121CF0D60}"/>
              </a:ext>
            </a:extLst>
          </p:cNvPr>
          <p:cNvSpPr/>
          <p:nvPr/>
        </p:nvSpPr>
        <p:spPr>
          <a:xfrm rot="16200000" flipV="1">
            <a:off x="383774" y="616351"/>
            <a:ext cx="1323440" cy="90738"/>
          </a:xfrm>
          <a:prstGeom prst="rect">
            <a:avLst/>
          </a:prstGeom>
          <a:noFill/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894A97-0F48-A2AA-1D9F-5E4206F6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D673C9-0686-272D-4B41-C9F91D00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15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98CD7E4-CB6F-1D97-B2C1-AE38A5E78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18210" r="18085" b="17380"/>
          <a:stretch>
            <a:fillRect/>
          </a:stretch>
        </p:blipFill>
        <p:spPr>
          <a:xfrm>
            <a:off x="3705726" y="6831778"/>
            <a:ext cx="2189747" cy="221381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13AFA86-4954-2181-8542-AFB11CF22126}"/>
              </a:ext>
            </a:extLst>
          </p:cNvPr>
          <p:cNvSpPr/>
          <p:nvPr/>
        </p:nvSpPr>
        <p:spPr>
          <a:xfrm>
            <a:off x="1045493" y="9300434"/>
            <a:ext cx="7606966" cy="819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hlinkClick r:id="rId2"/>
              </a:rPr>
              <a:t>https://github.com/LiviaLouzada/Criando_um_Ebook_com_IAs_Generativas.git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57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5095E-DFBB-235A-EEBE-37F6F3F41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64B24605-291B-F81A-4D50-88722D08B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6A5998B-34D5-EC15-A50D-2F4737420EC8}"/>
              </a:ext>
            </a:extLst>
          </p:cNvPr>
          <p:cNvSpPr txBox="1"/>
          <p:nvPr/>
        </p:nvSpPr>
        <p:spPr>
          <a:xfrm>
            <a:off x="1025013" y="6031468"/>
            <a:ext cx="7551174" cy="24929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pt-BR" sz="2400" b="1" dirty="0">
              <a:solidFill>
                <a:srgbClr val="150062"/>
              </a:solidFill>
            </a:endParaRPr>
          </a:p>
          <a:p>
            <a:pPr algn="ctr"/>
            <a:r>
              <a:rPr lang="pt-BR" sz="66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O SIGNIFICADO</a:t>
            </a:r>
            <a:r>
              <a:rPr lang="pt-BR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 </a:t>
            </a:r>
            <a:r>
              <a:rPr lang="pt-BR" sz="66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DO </a:t>
            </a:r>
          </a:p>
          <a:p>
            <a:pPr algn="ctr"/>
            <a:r>
              <a:rPr lang="pt-BR" sz="66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OUTUBRO ROSA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B733B3-06C1-F53F-2977-B2A0B45ED827}"/>
              </a:ext>
            </a:extLst>
          </p:cNvPr>
          <p:cNvSpPr txBox="1"/>
          <p:nvPr/>
        </p:nvSpPr>
        <p:spPr>
          <a:xfrm>
            <a:off x="1179871" y="6400800"/>
            <a:ext cx="72267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150062"/>
                </a:solidFill>
              </a:rPr>
              <a:t>O SIGNIFICADO DO</a:t>
            </a:r>
          </a:p>
          <a:p>
            <a:pPr algn="ctr"/>
            <a:r>
              <a:rPr lang="pt-BR" sz="6600" b="1" dirty="0">
                <a:solidFill>
                  <a:srgbClr val="150062"/>
                </a:solidFill>
              </a:rPr>
              <a:t> OUTUBRO ROSA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0DB2C3-61C8-5424-DAF1-C3ABA8D11A22}"/>
              </a:ext>
            </a:extLst>
          </p:cNvPr>
          <p:cNvSpPr txBox="1"/>
          <p:nvPr/>
        </p:nvSpPr>
        <p:spPr>
          <a:xfrm>
            <a:off x="2029337" y="1707207"/>
            <a:ext cx="593417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01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0158176-A093-7E52-6512-CDE76B6F8E34}"/>
              </a:ext>
            </a:extLst>
          </p:cNvPr>
          <p:cNvSpPr/>
          <p:nvPr/>
        </p:nvSpPr>
        <p:spPr>
          <a:xfrm>
            <a:off x="1187245" y="9017000"/>
            <a:ext cx="7226709" cy="101600"/>
          </a:xfrm>
          <a:prstGeom prst="rect">
            <a:avLst/>
          </a:prstGeom>
          <a:solidFill>
            <a:srgbClr val="F0BCA3"/>
          </a:solidFill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7CB7AAB-CA4F-BAD5-0822-CCAB94E1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Outubro Rosa - Lívia Louzada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062ABF0C-CF74-7E18-76CB-680B501E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57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830BB-07AE-D378-DB29-EAFE6AAF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3931E6-31F5-F0EB-3E57-FB18599C0A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7570" r="20236" b="7369"/>
          <a:stretch>
            <a:fillRect/>
          </a:stretch>
        </p:blipFill>
        <p:spPr>
          <a:xfrm>
            <a:off x="0" y="10971"/>
            <a:ext cx="9601200" cy="128016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29611E5-0326-D5F2-122F-4B87796CB804}"/>
              </a:ext>
            </a:extLst>
          </p:cNvPr>
          <p:cNvSpPr txBox="1"/>
          <p:nvPr/>
        </p:nvSpPr>
        <p:spPr>
          <a:xfrm>
            <a:off x="1212272" y="2854037"/>
            <a:ext cx="717665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Outubro Rosa é um movimento mundial criado para conscientizar sobre a importância da prevenção e do diagnóstico precoce do câncer de mama.</a:t>
            </a:r>
            <a:br>
              <a:rPr lang="pt-BR" sz="2400" dirty="0"/>
            </a:br>
            <a:r>
              <a:rPr lang="pt-BR" sz="2400" dirty="0"/>
              <a:t>A campanha começou nos Estados Unidos, na década de 1990, e se espalhou pelo mundo com o símbolo do laço rosa, que representa o cuidado, o amor e a esperança.</a:t>
            </a:r>
          </a:p>
          <a:p>
            <a:r>
              <a:rPr lang="pt-BR" sz="2400" dirty="0"/>
              <a:t>O câncer de mama é o tipo mais comum entre as mulheres, mas quando descoberto cedo, as chances de cura podem ultrapassar 90%.</a:t>
            </a:r>
          </a:p>
          <a:p>
            <a:br>
              <a:rPr lang="pt-BR" sz="2400" dirty="0"/>
            </a:br>
            <a:r>
              <a:rPr lang="pt-BR" sz="2400" dirty="0"/>
              <a:t> </a:t>
            </a:r>
            <a:r>
              <a:rPr lang="pt-BR" sz="3200" dirty="0"/>
              <a:t>Exemplo real:</a:t>
            </a:r>
            <a:br>
              <a:rPr lang="pt-BR" sz="3200" dirty="0"/>
            </a:br>
            <a:br>
              <a:rPr lang="pt-BR" sz="2400" dirty="0"/>
            </a:br>
            <a:r>
              <a:rPr lang="pt-BR" sz="2400" dirty="0"/>
              <a:t>Maria, de 42 anos, sempre realizava seus exames de rotina. Em uma mamografia, o médico detectou um pequeno nódulo ainda em fase inicial. Ela iniciou o tratamento rapidamente e hoje leva uma vida saudável e inspiradora.</a:t>
            </a:r>
          </a:p>
          <a:p>
            <a:endParaRPr lang="pt-BR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8FCC773-08D7-2858-2DC5-455BB38467FC}"/>
              </a:ext>
            </a:extLst>
          </p:cNvPr>
          <p:cNvSpPr txBox="1"/>
          <p:nvPr/>
        </p:nvSpPr>
        <p:spPr>
          <a:xfrm>
            <a:off x="1212272" y="925371"/>
            <a:ext cx="7176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O SIGNIFICADO DO OUTUBRO ROSA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89C5751-8C3F-157A-0095-B8E6BB58F426}"/>
              </a:ext>
            </a:extLst>
          </p:cNvPr>
          <p:cNvSpPr/>
          <p:nvPr/>
        </p:nvSpPr>
        <p:spPr>
          <a:xfrm rot="16200000" flipV="1">
            <a:off x="383774" y="616351"/>
            <a:ext cx="1323440" cy="90738"/>
          </a:xfrm>
          <a:prstGeom prst="rect">
            <a:avLst/>
          </a:prstGeom>
          <a:noFill/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DC6F05-D9C4-8A84-B315-1C9797AA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50179C-8773-7D72-6FC4-C32E49A0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061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787B6-C273-3E91-815F-EB755430A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B70AE48-7652-6EAF-4EE9-357C4D17A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E68B909-5C13-ADEE-C619-64ED493B10A8}"/>
              </a:ext>
            </a:extLst>
          </p:cNvPr>
          <p:cNvSpPr txBox="1"/>
          <p:nvPr/>
        </p:nvSpPr>
        <p:spPr>
          <a:xfrm>
            <a:off x="668426" y="6400800"/>
            <a:ext cx="8264348" cy="2031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pt-BR" b="1" dirty="0">
              <a:solidFill>
                <a:srgbClr val="150062"/>
              </a:solidFill>
            </a:endParaRPr>
          </a:p>
          <a:p>
            <a:pPr algn="ctr"/>
            <a:r>
              <a:rPr lang="pt-BR" sz="54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A IMPORTÂNCIA DO DIAGNÓSTICO PRECOCE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9705AD-2490-DF47-FFAD-C478005994C2}"/>
              </a:ext>
            </a:extLst>
          </p:cNvPr>
          <p:cNvSpPr txBox="1"/>
          <p:nvPr/>
        </p:nvSpPr>
        <p:spPr>
          <a:xfrm>
            <a:off x="1225958" y="6646545"/>
            <a:ext cx="7226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150062"/>
                </a:solidFill>
              </a:rPr>
              <a:t>A IMPORTÂNCIA DO DIAGNÓSTICO PRECOCE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868F01-5FE4-FEAA-D824-A86632C0E62F}"/>
              </a:ext>
            </a:extLst>
          </p:cNvPr>
          <p:cNvSpPr txBox="1"/>
          <p:nvPr/>
        </p:nvSpPr>
        <p:spPr>
          <a:xfrm>
            <a:off x="2029337" y="1707207"/>
            <a:ext cx="593417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02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6C51FD9-45EF-A1BA-578F-842249A8BC32}"/>
              </a:ext>
            </a:extLst>
          </p:cNvPr>
          <p:cNvSpPr/>
          <p:nvPr/>
        </p:nvSpPr>
        <p:spPr>
          <a:xfrm>
            <a:off x="1187245" y="9017000"/>
            <a:ext cx="7226709" cy="101600"/>
          </a:xfrm>
          <a:prstGeom prst="rect">
            <a:avLst/>
          </a:prstGeom>
          <a:solidFill>
            <a:srgbClr val="F0BCA3"/>
          </a:solidFill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CB2E43-C804-DCC4-E72D-C9F259DA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79B9535-DBE5-857A-917C-641A4500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39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3BA19-238A-1F65-5693-BD4E3B4D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C4CB84-996D-67B4-C7AF-8295D469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7570" r="20236" b="7369"/>
          <a:stretch>
            <a:fillRect/>
          </a:stretch>
        </p:blipFill>
        <p:spPr>
          <a:xfrm>
            <a:off x="0" y="1"/>
            <a:ext cx="9601200" cy="128016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FC211FA-68F3-0F73-43AA-A52D8F517636}"/>
              </a:ext>
            </a:extLst>
          </p:cNvPr>
          <p:cNvSpPr txBox="1"/>
          <p:nvPr/>
        </p:nvSpPr>
        <p:spPr>
          <a:xfrm>
            <a:off x="1212272" y="2854037"/>
            <a:ext cx="717665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Detectar o câncer de mama no início aumenta as chances de sucesso do tratamento e reduz a necessidade de procedimentos mais agressivos. O autoexame é um passo importante, mas não substitui os exames clínicos e a mamografia. Mulheres acima de 40 anos devem realizar a mamografia anualmente, e aquelas com histórico familiar devem começar antes, conforme orientação médica.</a:t>
            </a:r>
            <a:br>
              <a:rPr lang="pt-BR" sz="2400" dirty="0"/>
            </a:br>
            <a:br>
              <a:rPr lang="pt-BR" sz="2400" dirty="0"/>
            </a:br>
            <a:r>
              <a:rPr lang="pt-BR" sz="3200" dirty="0"/>
              <a:t>Exemplo real:</a:t>
            </a:r>
            <a:br>
              <a:rPr lang="pt-BR" sz="3200" dirty="0"/>
            </a:br>
            <a:br>
              <a:rPr lang="pt-BR" sz="2400" dirty="0"/>
            </a:br>
            <a:r>
              <a:rPr lang="pt-BR" sz="2400" dirty="0"/>
              <a:t>Ana, 37 anos, sabia que sua mãe e tia haviam tido câncer de mama. Por isso, começou a fazer exames regulares antes dos 40. Durante uma mamografia, foi identificado um pequeno tumor — tratado rapidamente, com ótimos resultados.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7701C4-FBCF-DF7B-EA8B-C0E77556C2CA}"/>
              </a:ext>
            </a:extLst>
          </p:cNvPr>
          <p:cNvSpPr txBox="1"/>
          <p:nvPr/>
        </p:nvSpPr>
        <p:spPr>
          <a:xfrm>
            <a:off x="1212272" y="925371"/>
            <a:ext cx="7176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A IMPORTÂNCIA DO DIAGNÓSTICO PRECOCE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39A7C4-0D5B-3479-4E92-359E4471EFE6}"/>
              </a:ext>
            </a:extLst>
          </p:cNvPr>
          <p:cNvSpPr/>
          <p:nvPr/>
        </p:nvSpPr>
        <p:spPr>
          <a:xfrm rot="16200000" flipV="1">
            <a:off x="383774" y="616351"/>
            <a:ext cx="1323440" cy="90738"/>
          </a:xfrm>
          <a:prstGeom prst="rect">
            <a:avLst/>
          </a:prstGeom>
          <a:noFill/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0FC7C9-95DE-B194-1CFA-689BE52A1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B72000-3956-CF39-4755-E43895A1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38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DBFA1-A288-A4B2-A7D5-31F445874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6DD72122-FB38-3B26-03B3-3C418BAD9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441D79F-51AA-1500-C8F5-03834BE1341F}"/>
              </a:ext>
            </a:extLst>
          </p:cNvPr>
          <p:cNvSpPr txBox="1"/>
          <p:nvPr/>
        </p:nvSpPr>
        <p:spPr>
          <a:xfrm>
            <a:off x="1187245" y="6177243"/>
            <a:ext cx="7226709" cy="2031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pt-BR" b="1" dirty="0">
              <a:solidFill>
                <a:srgbClr val="150062"/>
              </a:solidFill>
            </a:endParaRPr>
          </a:p>
          <a:p>
            <a:pPr algn="ctr"/>
            <a:r>
              <a:rPr lang="pt-BR" sz="54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HÁBITOS QUE AJUDAM NA PREVENÇÃO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EE4BC74-4718-95BF-2832-7E41AC59330A}"/>
              </a:ext>
            </a:extLst>
          </p:cNvPr>
          <p:cNvSpPr txBox="1"/>
          <p:nvPr/>
        </p:nvSpPr>
        <p:spPr>
          <a:xfrm>
            <a:off x="1187244" y="6400800"/>
            <a:ext cx="7226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150062"/>
                </a:solidFill>
              </a:rPr>
              <a:t>HÁBITOS QUE AJUDAM NA PREVENÇÃO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5EF11D-0070-82A0-0CAF-A21EBA04B8EA}"/>
              </a:ext>
            </a:extLst>
          </p:cNvPr>
          <p:cNvSpPr txBox="1"/>
          <p:nvPr/>
        </p:nvSpPr>
        <p:spPr>
          <a:xfrm>
            <a:off x="2029337" y="1707207"/>
            <a:ext cx="593417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03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90FBCDD-27E1-F52E-5861-6CDB60C25A12}"/>
              </a:ext>
            </a:extLst>
          </p:cNvPr>
          <p:cNvSpPr/>
          <p:nvPr/>
        </p:nvSpPr>
        <p:spPr>
          <a:xfrm>
            <a:off x="1187245" y="9017000"/>
            <a:ext cx="7226709" cy="101600"/>
          </a:xfrm>
          <a:prstGeom prst="rect">
            <a:avLst/>
          </a:prstGeom>
          <a:solidFill>
            <a:srgbClr val="F0BCA3"/>
          </a:solidFill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D28DCC1-6381-2B10-933A-8EBC8B13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4EFA437-149E-0DA6-9469-7AAC12B9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1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4E42B-26CC-AD26-5B7F-3986CA43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E12F34A-8E7E-04E4-519D-349E07B550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7570" r="20236" b="7369"/>
          <a:stretch>
            <a:fillRect/>
          </a:stretch>
        </p:blipFill>
        <p:spPr>
          <a:xfrm>
            <a:off x="0" y="1"/>
            <a:ext cx="9601200" cy="128016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433A49B-B370-94A2-23A2-6EC5394A3843}"/>
              </a:ext>
            </a:extLst>
          </p:cNvPr>
          <p:cNvSpPr txBox="1"/>
          <p:nvPr/>
        </p:nvSpPr>
        <p:spPr>
          <a:xfrm>
            <a:off x="1212272" y="2854037"/>
            <a:ext cx="717665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Cuidar da saúde diariamente é essencial para prevenir o câncer e outras doenças.</a:t>
            </a:r>
            <a:br>
              <a:rPr lang="pt-BR" sz="2400" dirty="0"/>
            </a:br>
            <a:r>
              <a:rPr lang="pt-BR" sz="2400" dirty="0"/>
              <a:t>Algumas atitudes simples podem fazer toda a diferença:</a:t>
            </a:r>
          </a:p>
          <a:p>
            <a:r>
              <a:rPr lang="pt-BR" sz="2400" dirty="0"/>
              <a:t>- Alimentação saudável e equilibrada</a:t>
            </a:r>
          </a:p>
          <a:p>
            <a:r>
              <a:rPr lang="pt-BR" sz="2400" dirty="0"/>
              <a:t>- Prática de exercícios físicos</a:t>
            </a:r>
          </a:p>
          <a:p>
            <a:r>
              <a:rPr lang="pt-BR" sz="2400" dirty="0"/>
              <a:t>- Evitar o cigarro e o consumo excessivo de álcool</a:t>
            </a:r>
          </a:p>
          <a:p>
            <a:r>
              <a:rPr lang="pt-BR" sz="2400" dirty="0"/>
              <a:t>- Consultas médicas e exames de rotina</a:t>
            </a:r>
          </a:p>
          <a:p>
            <a:endParaRPr lang="pt-BR" sz="2400" dirty="0"/>
          </a:p>
          <a:p>
            <a:r>
              <a:rPr lang="pt-BR" sz="3200" dirty="0"/>
              <a:t>Exemplo real:</a:t>
            </a:r>
            <a:br>
              <a:rPr lang="pt-BR" sz="2400" dirty="0"/>
            </a:br>
            <a:br>
              <a:rPr lang="pt-BR" sz="2400" dirty="0"/>
            </a:br>
            <a:r>
              <a:rPr lang="pt-BR" sz="2400" dirty="0"/>
              <a:t>Cláudia, 50 anos, decidiu mudar seu estilo de vida após uma palestra sobre o Outubro Rosa. Ela começou a caminhar todos os dias e melhorou sua alimentação. Hoje se sente mais disposta, confiante e em dia com sua saúde.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23B5FC-B106-7601-8840-0DF0090FAD22}"/>
              </a:ext>
            </a:extLst>
          </p:cNvPr>
          <p:cNvSpPr txBox="1"/>
          <p:nvPr/>
        </p:nvSpPr>
        <p:spPr>
          <a:xfrm>
            <a:off x="1212272" y="925371"/>
            <a:ext cx="71766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HÁBITOS QUE AJUDAM NA PREVENÇÃO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A4E783-1FA5-0E6B-BF23-04008ED07771}"/>
              </a:ext>
            </a:extLst>
          </p:cNvPr>
          <p:cNvSpPr/>
          <p:nvPr/>
        </p:nvSpPr>
        <p:spPr>
          <a:xfrm rot="16200000" flipV="1">
            <a:off x="383774" y="616351"/>
            <a:ext cx="1323440" cy="90738"/>
          </a:xfrm>
          <a:prstGeom prst="rect">
            <a:avLst/>
          </a:prstGeom>
          <a:noFill/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57C207-1458-7407-E112-4184C2B0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EF1DA0-A737-4F40-876F-1D433C16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7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05D061-F878-1359-1E2A-420256CC9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609459"/>
            <a:ext cx="3240406" cy="324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9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35799-C437-F450-BF18-479193AA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73FC6E8-4132-B3FC-1C3C-F25008C11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BCF15AB-B3DC-6214-0006-E7C149C3F470}"/>
              </a:ext>
            </a:extLst>
          </p:cNvPr>
          <p:cNvSpPr txBox="1"/>
          <p:nvPr/>
        </p:nvSpPr>
        <p:spPr>
          <a:xfrm>
            <a:off x="1187244" y="6003851"/>
            <a:ext cx="7226709" cy="22159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pt-BR" b="1" dirty="0">
              <a:solidFill>
                <a:srgbClr val="150062"/>
              </a:solidFill>
            </a:endParaRPr>
          </a:p>
          <a:p>
            <a:pPr algn="ctr"/>
            <a:r>
              <a:rPr lang="pt-BR" sz="60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HISTÓRIAS QUE INSPIRAM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2F7982-138B-E8D6-212E-8659044F745A}"/>
              </a:ext>
            </a:extLst>
          </p:cNvPr>
          <p:cNvSpPr txBox="1"/>
          <p:nvPr/>
        </p:nvSpPr>
        <p:spPr>
          <a:xfrm>
            <a:off x="1187245" y="6345566"/>
            <a:ext cx="7226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150062"/>
                </a:solidFill>
              </a:rPr>
              <a:t>HISTÓRIAS QUE INSPIRAM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BE3155-4C7B-87DC-EE9E-48509A3D417A}"/>
              </a:ext>
            </a:extLst>
          </p:cNvPr>
          <p:cNvSpPr txBox="1"/>
          <p:nvPr/>
        </p:nvSpPr>
        <p:spPr>
          <a:xfrm>
            <a:off x="2029337" y="1707207"/>
            <a:ext cx="593417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b="1" dirty="0">
                <a:ln>
                  <a:solidFill>
                    <a:srgbClr val="150062"/>
                  </a:solidFill>
                </a:ln>
                <a:solidFill>
                  <a:srgbClr val="F0BCA3"/>
                </a:solidFill>
              </a:rPr>
              <a:t>04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14D26FB-52B3-E47F-ED19-B25F010582F4}"/>
              </a:ext>
            </a:extLst>
          </p:cNvPr>
          <p:cNvSpPr/>
          <p:nvPr/>
        </p:nvSpPr>
        <p:spPr>
          <a:xfrm>
            <a:off x="1187245" y="9017000"/>
            <a:ext cx="7226709" cy="101600"/>
          </a:xfrm>
          <a:prstGeom prst="rect">
            <a:avLst/>
          </a:prstGeom>
          <a:solidFill>
            <a:srgbClr val="F0BCA3"/>
          </a:solidFill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2CD76DF-9C04-7567-979F-DBFF7B7A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CD0760-E43C-1064-C7BE-290E2A70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287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6FF61-3D21-F5C0-44F1-61D0C266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E0086B-867E-6D4A-6A7B-6EFD1257E0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7570" r="20236" b="7369"/>
          <a:stretch>
            <a:fillRect/>
          </a:stretch>
        </p:blipFill>
        <p:spPr>
          <a:xfrm>
            <a:off x="0" y="1"/>
            <a:ext cx="9601200" cy="12801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30CBA52-F336-0542-D53C-A04FD464CA23}"/>
              </a:ext>
            </a:extLst>
          </p:cNvPr>
          <p:cNvSpPr txBox="1"/>
          <p:nvPr/>
        </p:nvSpPr>
        <p:spPr>
          <a:xfrm>
            <a:off x="1212272" y="2122706"/>
            <a:ext cx="71766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Por trás de cada laço rosa, há uma história de coragem. Essas mulheres mostram que o diagnóstico não é o fim, mas um novo começo. </a:t>
            </a:r>
            <a:br>
              <a:rPr lang="pt-BR" sz="2400" dirty="0"/>
            </a:br>
            <a:br>
              <a:rPr lang="pt-BR" sz="2400" dirty="0"/>
            </a:br>
            <a:r>
              <a:rPr lang="pt-BR" sz="3200" dirty="0"/>
              <a:t>Exemplo real:</a:t>
            </a:r>
            <a:br>
              <a:rPr lang="pt-BR" sz="2400" dirty="0"/>
            </a:br>
            <a:br>
              <a:rPr lang="pt-BR" sz="2400" dirty="0"/>
            </a:br>
            <a:r>
              <a:rPr lang="pt-BR" sz="2400" dirty="0"/>
              <a:t>Sandra, 55 anos, foi diagnosticada com câncer de mama há 3 anos. Durante o tratamento, participou de grupos de apoio e ajudou outras mulheres a enfrentarem o mesmo desafio. Hoje, curada, ela segue espalhando mensagens de força e esperança.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5B125F-6C31-98BA-84C0-97F038BF8533}"/>
              </a:ext>
            </a:extLst>
          </p:cNvPr>
          <p:cNvSpPr txBox="1"/>
          <p:nvPr/>
        </p:nvSpPr>
        <p:spPr>
          <a:xfrm>
            <a:off x="1212272" y="925371"/>
            <a:ext cx="71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HISTÓRIAS QUE INSPIRAM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14FADD6-975A-5839-DB77-58F5C914D885}"/>
              </a:ext>
            </a:extLst>
          </p:cNvPr>
          <p:cNvSpPr/>
          <p:nvPr/>
        </p:nvSpPr>
        <p:spPr>
          <a:xfrm rot="16200000" flipV="1">
            <a:off x="383774" y="616351"/>
            <a:ext cx="1323440" cy="90738"/>
          </a:xfrm>
          <a:prstGeom prst="rect">
            <a:avLst/>
          </a:prstGeom>
          <a:noFill/>
          <a:ln w="28575">
            <a:solidFill>
              <a:srgbClr val="150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DF7F92"/>
                </a:solidFill>
              </a:ln>
              <a:solidFill>
                <a:srgbClr val="F8DAE8"/>
              </a:solidFill>
            </a:endParaRP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B680CB0-05E5-6520-1EAF-4F498A6F8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Outubro Rosa - Lívia Louzada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1DD13E6-2650-83BE-4B9C-0C7C7F7C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8C25-58CE-4DBE-ADCF-68D8156B0F59}" type="slidenum">
              <a:rPr lang="pt-BR" smtClean="0"/>
              <a:t>9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59C2938-C140-906C-8676-C9F51161D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20" y="6596470"/>
            <a:ext cx="5279759" cy="52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940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3476</TotalTime>
  <Words>875</Words>
  <Application>Microsoft Office PowerPoint</Application>
  <PresentationFormat>Papel A3 (297 x 420 mm)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Lívia Louzada</dc:creator>
  <cp:lastModifiedBy>Lívia Louzada</cp:lastModifiedBy>
  <cp:revision>2</cp:revision>
  <dcterms:created xsi:type="dcterms:W3CDTF">2025-10-31T23:59:29Z</dcterms:created>
  <dcterms:modified xsi:type="dcterms:W3CDTF">2025-11-03T16:15:07Z</dcterms:modified>
</cp:coreProperties>
</file>